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Futura" panose="020B0604020202020204" charset="0"/>
      <p:regular r:id="rId13"/>
    </p:embeddedFont>
    <p:embeddedFont>
      <p:font typeface="Raleway" panose="020F0502020204030204" pitchFamily="2" charset="0"/>
      <p:regular r:id="rId14"/>
    </p:embeddedFont>
    <p:embeddedFont>
      <p:font typeface="Raleway Bold" panose="020B0604020202020204" charset="0"/>
      <p:regular r:id="rId15"/>
    </p:embeddedFont>
    <p:embeddedFont>
      <p:font typeface="Roboto" panose="02000000000000000000" pitchFamily="2" charset="0"/>
      <p:regular r:id="rId16"/>
    </p:embeddedFont>
    <p:embeddedFont>
      <p:font typeface="Roboto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7668" r="-4772" b="-661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1084" y="0"/>
            <a:ext cx="13837316" cy="10287000"/>
            <a:chOff x="0" y="0"/>
            <a:chExt cx="3556264" cy="26438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56264" cy="2643814"/>
            </a:xfrm>
            <a:custGeom>
              <a:avLst/>
              <a:gdLst/>
              <a:ahLst/>
              <a:cxnLst/>
              <a:rect l="l" t="t" r="r" b="b"/>
              <a:pathLst>
                <a:path w="3556264" h="2643814">
                  <a:moveTo>
                    <a:pt x="0" y="0"/>
                  </a:moveTo>
                  <a:lnTo>
                    <a:pt x="3556264" y="0"/>
                  </a:lnTo>
                  <a:lnTo>
                    <a:pt x="3556264" y="2643814"/>
                  </a:lnTo>
                  <a:lnTo>
                    <a:pt x="0" y="2643814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000000">
                    <a:alpha val="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76200"/>
              <a:ext cx="3556264" cy="27200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6315" y="1470520"/>
            <a:ext cx="11545952" cy="4612150"/>
            <a:chOff x="0" y="0"/>
            <a:chExt cx="3040909" cy="121472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040909" cy="1214723"/>
            </a:xfrm>
            <a:custGeom>
              <a:avLst/>
              <a:gdLst/>
              <a:ahLst/>
              <a:cxnLst/>
              <a:rect l="l" t="t" r="r" b="b"/>
              <a:pathLst>
                <a:path w="3040909" h="1214723">
                  <a:moveTo>
                    <a:pt x="0" y="0"/>
                  </a:moveTo>
                  <a:lnTo>
                    <a:pt x="3040909" y="0"/>
                  </a:lnTo>
                  <a:lnTo>
                    <a:pt x="3040909" y="1214723"/>
                  </a:lnTo>
                  <a:lnTo>
                    <a:pt x="0" y="1214723"/>
                  </a:lnTo>
                  <a:close/>
                </a:path>
              </a:pathLst>
            </a:custGeom>
            <a:solidFill>
              <a:srgbClr val="504327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3040909" cy="12528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839981" y="6187470"/>
            <a:ext cx="7088753" cy="1406554"/>
            <a:chOff x="-1" y="-104775"/>
            <a:chExt cx="1866996" cy="370450"/>
          </a:xfrm>
        </p:grpSpPr>
        <p:sp>
          <p:nvSpPr>
            <p:cNvPr id="10" name="Freeform 10"/>
            <p:cNvSpPr/>
            <p:nvPr/>
          </p:nvSpPr>
          <p:spPr>
            <a:xfrm>
              <a:off x="-1" y="-41589"/>
              <a:ext cx="1866996" cy="265675"/>
            </a:xfrm>
            <a:custGeom>
              <a:avLst/>
              <a:gdLst/>
              <a:ahLst/>
              <a:cxnLst/>
              <a:rect l="l" t="t" r="r" b="b"/>
              <a:pathLst>
                <a:path w="1866996" h="265675">
                  <a:moveTo>
                    <a:pt x="0" y="0"/>
                  </a:moveTo>
                  <a:lnTo>
                    <a:pt x="1866996" y="0"/>
                  </a:lnTo>
                  <a:lnTo>
                    <a:pt x="1866996" y="265675"/>
                  </a:lnTo>
                  <a:lnTo>
                    <a:pt x="0" y="265675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104775"/>
              <a:ext cx="1866995" cy="370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2"/>
                </a:lnSpc>
              </a:pPr>
              <a:r>
                <a:rPr lang="en-US" sz="2400" dirty="0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Leveraging Machine Learning for Smarter Urban Mobility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651262" y="1270495"/>
            <a:ext cx="10536058" cy="4850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965"/>
              </a:lnSpc>
            </a:pPr>
            <a:r>
              <a:rPr lang="en-US" sz="9066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BIKE SHARING DEMAND PREDICTION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830151" y="8860482"/>
            <a:ext cx="7098583" cy="1086196"/>
            <a:chOff x="0" y="-104775"/>
            <a:chExt cx="1869585" cy="286076"/>
          </a:xfrm>
        </p:grpSpPr>
        <p:sp>
          <p:nvSpPr>
            <p:cNvPr id="14" name="Freeform 14"/>
            <p:cNvSpPr/>
            <p:nvPr/>
          </p:nvSpPr>
          <p:spPr>
            <a:xfrm>
              <a:off x="2589" y="-38127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04775"/>
              <a:ext cx="1866995" cy="2860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75"/>
                </a:lnSpc>
              </a:pPr>
              <a:r>
                <a:rPr lang="en-US" sz="2500" dirty="0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Presenter: Preetham N 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839981" y="7900813"/>
            <a:ext cx="7088753" cy="1086196"/>
            <a:chOff x="-1" y="-104775"/>
            <a:chExt cx="1866996" cy="286076"/>
          </a:xfrm>
        </p:grpSpPr>
        <p:sp>
          <p:nvSpPr>
            <p:cNvPr id="17" name="Freeform 17"/>
            <p:cNvSpPr/>
            <p:nvPr/>
          </p:nvSpPr>
          <p:spPr>
            <a:xfrm>
              <a:off x="-1" y="-22540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1866995" cy="2860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32"/>
                </a:lnSpc>
              </a:pPr>
              <a:r>
                <a:rPr lang="en-US" sz="2400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Guide: Vishwanth Prayaga, Data Scientist at Infosys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830151" y="-176856"/>
            <a:ext cx="7098583" cy="1086196"/>
            <a:chOff x="0" y="-104775"/>
            <a:chExt cx="1869585" cy="286076"/>
          </a:xfrm>
        </p:grpSpPr>
        <p:sp>
          <p:nvSpPr>
            <p:cNvPr id="20" name="Freeform 20"/>
            <p:cNvSpPr/>
            <p:nvPr/>
          </p:nvSpPr>
          <p:spPr>
            <a:xfrm>
              <a:off x="2589" y="-32973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04775"/>
              <a:ext cx="1866995" cy="2860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75"/>
                </a:lnSpc>
              </a:pPr>
              <a:r>
                <a:rPr lang="en-US" sz="2500" dirty="0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Infosys Springboard Virtual Internship 6.0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9" y="507739"/>
            <a:ext cx="5553318" cy="5246370"/>
            <a:chOff x="0" y="0"/>
            <a:chExt cx="860354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60354" cy="812800"/>
            </a:xfrm>
            <a:custGeom>
              <a:avLst/>
              <a:gdLst/>
              <a:ahLst/>
              <a:cxnLst/>
              <a:rect l="l" t="t" r="r" b="b"/>
              <a:pathLst>
                <a:path w="860354" h="812800">
                  <a:moveTo>
                    <a:pt x="0" y="0"/>
                  </a:moveTo>
                  <a:lnTo>
                    <a:pt x="860354" y="0"/>
                  </a:lnTo>
                  <a:lnTo>
                    <a:pt x="86035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2"/>
              <a:stretch>
                <a:fillRect l="-25523" r="-2552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5793002" y="4693432"/>
            <a:ext cx="3111314" cy="5246370"/>
            <a:chOff x="0" y="0"/>
            <a:chExt cx="482024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2024" cy="812800"/>
            </a:xfrm>
            <a:custGeom>
              <a:avLst/>
              <a:gdLst/>
              <a:ahLst/>
              <a:cxnLst/>
              <a:rect l="l" t="t" r="r" b="b"/>
              <a:pathLst>
                <a:path w="482024" h="812800">
                  <a:moveTo>
                    <a:pt x="0" y="0"/>
                  </a:moveTo>
                  <a:lnTo>
                    <a:pt x="482024" y="0"/>
                  </a:lnTo>
                  <a:lnTo>
                    <a:pt x="482024" y="812800"/>
                  </a:lnTo>
                  <a:lnTo>
                    <a:pt x="0" y="812800"/>
                  </a:lnTo>
                  <a:close/>
                </a:path>
              </a:pathLst>
            </a:custGeom>
            <a:blipFill>
              <a:blip r:embed="rId3"/>
              <a:stretch>
                <a:fillRect l="-95610" r="-80213" b="-8982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9144000" y="2761485"/>
            <a:ext cx="8873010" cy="1857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The Random Forest Regressor is the most effective and reliable model for bike-sharing demand prediction, achieving superior accuracy over linear and single-tree models.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0" y="5258682"/>
            <a:ext cx="887301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Actionable Insights: This system provides a strong foundation for: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6681997"/>
            <a:ext cx="8873010" cy="3257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Fleet Rebalancing: Ensuring bikes are where demand is predicted to be highest.</a:t>
            </a:r>
          </a:p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Resource Planning: Optimizing staffing and maintenance schedules.</a:t>
            </a:r>
          </a:p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Strategic Operation: Supporting sustainable and intelligent urban mobility systems.</a:t>
            </a:r>
          </a:p>
          <a:p>
            <a:pPr algn="just">
              <a:lnSpc>
                <a:spcPts val="3717"/>
              </a:lnSpc>
            </a:pPr>
            <a:endParaRPr lang="en-US" sz="2599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6981375" y="324081"/>
            <a:ext cx="10840676" cy="2199072"/>
            <a:chOff x="0" y="0"/>
            <a:chExt cx="3832502" cy="7774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832502" cy="777437"/>
            </a:xfrm>
            <a:custGeom>
              <a:avLst/>
              <a:gdLst/>
              <a:ahLst/>
              <a:cxnLst/>
              <a:rect l="l" t="t" r="r" b="b"/>
              <a:pathLst>
                <a:path w="3832502" h="777437">
                  <a:moveTo>
                    <a:pt x="0" y="0"/>
                  </a:moveTo>
                  <a:lnTo>
                    <a:pt x="3832502" y="0"/>
                  </a:lnTo>
                  <a:lnTo>
                    <a:pt x="3832502" y="777437"/>
                  </a:lnTo>
                  <a:lnTo>
                    <a:pt x="0" y="777437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85725"/>
              <a:ext cx="3832502" cy="8631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904316" y="738607"/>
            <a:ext cx="7615362" cy="1314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765"/>
              </a:lnSpc>
            </a:pPr>
            <a:r>
              <a:rPr lang="en-US" sz="9765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Conclusion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519" r="-31459" b="-4218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331855" y="3850785"/>
            <a:ext cx="13624289" cy="3437124"/>
            <a:chOff x="0" y="0"/>
            <a:chExt cx="4816593" cy="121512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1215126"/>
            </a:xfrm>
            <a:custGeom>
              <a:avLst/>
              <a:gdLst/>
              <a:ahLst/>
              <a:cxnLst/>
              <a:rect l="l" t="t" r="r" b="b"/>
              <a:pathLst>
                <a:path w="4816592" h="1215126">
                  <a:moveTo>
                    <a:pt x="0" y="0"/>
                  </a:moveTo>
                  <a:lnTo>
                    <a:pt x="4816592" y="0"/>
                  </a:lnTo>
                  <a:lnTo>
                    <a:pt x="4816592" y="1215126"/>
                  </a:lnTo>
                  <a:lnTo>
                    <a:pt x="0" y="1215126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4816593" cy="13008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434576" y="4689964"/>
            <a:ext cx="13418848" cy="2034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46"/>
              </a:lnSpc>
            </a:pPr>
            <a:r>
              <a:rPr lang="en-US" sz="15246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32808" y="-145804"/>
            <a:ext cx="7088753" cy="1158527"/>
            <a:chOff x="-1" y="-123825"/>
            <a:chExt cx="1866996" cy="305126"/>
          </a:xfrm>
        </p:grpSpPr>
        <p:sp>
          <p:nvSpPr>
            <p:cNvPr id="3" name="Freeform 3"/>
            <p:cNvSpPr/>
            <p:nvPr/>
          </p:nvSpPr>
          <p:spPr>
            <a:xfrm>
              <a:off x="-1" y="-38227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866995" cy="305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03"/>
                </a:lnSpc>
              </a:pPr>
              <a:r>
                <a:rPr lang="en-US" sz="2799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The Challenge: Dynamic Urban Mobility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5732812" cy="10287000"/>
            <a:chOff x="0" y="0"/>
            <a:chExt cx="888163" cy="1593725"/>
          </a:xfrm>
        </p:grpSpPr>
        <p:sp>
          <p:nvSpPr>
            <p:cNvPr id="6" name="Freeform 6"/>
            <p:cNvSpPr/>
            <p:nvPr/>
          </p:nvSpPr>
          <p:spPr>
            <a:xfrm flipH="1">
              <a:off x="0" y="0"/>
              <a:ext cx="888163" cy="1593725"/>
            </a:xfrm>
            <a:custGeom>
              <a:avLst/>
              <a:gdLst/>
              <a:ahLst/>
              <a:cxnLst/>
              <a:rect l="l" t="t" r="r" b="b"/>
              <a:pathLst>
                <a:path w="888163" h="1593725">
                  <a:moveTo>
                    <a:pt x="888163" y="0"/>
                  </a:moveTo>
                  <a:lnTo>
                    <a:pt x="0" y="0"/>
                  </a:lnTo>
                  <a:lnTo>
                    <a:pt x="0" y="1593725"/>
                  </a:lnTo>
                  <a:lnTo>
                    <a:pt x="888163" y="1593725"/>
                  </a:lnTo>
                  <a:close/>
                </a:path>
              </a:pathLst>
            </a:custGeom>
            <a:blipFill>
              <a:blip r:embed="rId2"/>
              <a:stretch>
                <a:fillRect l="-113861" r="-55054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5960650" y="1410811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Problem: Traditional transportation struggles with traffic congestion, pollution, and rising fuel costs.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960650" y="3142869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Solution: Bike-sharing offers an eco-friendly, flexible, and cost-effective alternative for short trips.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960650" y="4648073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The Key Challenge: Demand is highly dynamic and influenced by weather, season, and time (weekday/weekend).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960650" y="6154896"/>
            <a:ext cx="11872960" cy="1390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Motivation: Effective operation requires anticipating user demand. Under/overestimation leads to station shortages or too many idle bikes, causing user inconvenience and inefficient operations.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960650" y="8334121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Goal: Build a robust, data-driven prediction model to optimize fleet distribution and improve service reliability.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655175" y="0"/>
            <a:ext cx="6702019" cy="10287000"/>
            <a:chOff x="0" y="0"/>
            <a:chExt cx="176514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65141" cy="2709333"/>
            </a:xfrm>
            <a:custGeom>
              <a:avLst/>
              <a:gdLst/>
              <a:ahLst/>
              <a:cxnLst/>
              <a:rect l="l" t="t" r="r" b="b"/>
              <a:pathLst>
                <a:path w="1765141" h="2709333">
                  <a:moveTo>
                    <a:pt x="203200" y="0"/>
                  </a:moveTo>
                  <a:lnTo>
                    <a:pt x="1765141" y="0"/>
                  </a:lnTo>
                  <a:lnTo>
                    <a:pt x="1561941" y="2709333"/>
                  </a:lnTo>
                  <a:lnTo>
                    <a:pt x="0" y="2709333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04327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01600" y="-85725"/>
              <a:ext cx="1561941" cy="2795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6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198888" y="0"/>
            <a:ext cx="7843166" cy="10287000"/>
            <a:chOff x="0" y="0"/>
            <a:chExt cx="911334" cy="119529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1334" cy="1195294"/>
            </a:xfrm>
            <a:custGeom>
              <a:avLst/>
              <a:gdLst/>
              <a:ahLst/>
              <a:cxnLst/>
              <a:rect l="l" t="t" r="r" b="b"/>
              <a:pathLst>
                <a:path w="911334" h="1195294">
                  <a:moveTo>
                    <a:pt x="203200" y="0"/>
                  </a:moveTo>
                  <a:lnTo>
                    <a:pt x="911334" y="0"/>
                  </a:lnTo>
                  <a:lnTo>
                    <a:pt x="708134" y="1195294"/>
                  </a:lnTo>
                  <a:lnTo>
                    <a:pt x="0" y="1195294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56189" r="-40369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073172" y="-304287"/>
            <a:ext cx="9264269" cy="1332987"/>
            <a:chOff x="0" y="-123825"/>
            <a:chExt cx="2439972" cy="351075"/>
          </a:xfrm>
        </p:grpSpPr>
        <p:sp>
          <p:nvSpPr>
            <p:cNvPr id="8" name="Freeform 8"/>
            <p:cNvSpPr/>
            <p:nvPr/>
          </p:nvSpPr>
          <p:spPr>
            <a:xfrm>
              <a:off x="15691" y="-26706"/>
              <a:ext cx="2424281" cy="227250"/>
            </a:xfrm>
            <a:custGeom>
              <a:avLst/>
              <a:gdLst/>
              <a:ahLst/>
              <a:cxnLst/>
              <a:rect l="l" t="t" r="r" b="b"/>
              <a:pathLst>
                <a:path w="2424281" h="227250">
                  <a:moveTo>
                    <a:pt x="0" y="0"/>
                  </a:moveTo>
                  <a:lnTo>
                    <a:pt x="2424281" y="0"/>
                  </a:lnTo>
                  <a:lnTo>
                    <a:pt x="2424281" y="227250"/>
                  </a:lnTo>
                  <a:lnTo>
                    <a:pt x="0" y="227250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123825"/>
              <a:ext cx="2424281" cy="351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03"/>
                </a:lnSpc>
              </a:pPr>
              <a:r>
                <a:rPr lang="en-US" sz="2799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Project Objective: From Data to Actionable Insights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10630" y="1622371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Goal: Develop a reliable machine learning system to predict daily bike-sharing demand using historical usage, weather, and temporal features.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10630" y="3140221"/>
            <a:ext cx="11872960" cy="4657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17"/>
              </a:lnSpc>
            </a:pPr>
            <a:r>
              <a:rPr lang="en-US" sz="2599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Specific Objectives:</a:t>
            </a:r>
          </a:p>
          <a:p>
            <a:pPr marL="561339" lvl="1" indent="-280669" algn="l">
              <a:lnSpc>
                <a:spcPts val="3717"/>
              </a:lnSpc>
              <a:buFont typeface="Arial"/>
              <a:buChar char="•"/>
            </a:pPr>
            <a:r>
              <a:rPr lang="en-US" sz="2599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Compare Models: Benchmark multiple regression models (Linear, Ridge, Lasso, Random Forest, etc.) to find the best fit.</a:t>
            </a:r>
          </a:p>
          <a:p>
            <a:pPr marL="561339" lvl="1" indent="-280669" algn="l">
              <a:lnSpc>
                <a:spcPts val="3717"/>
              </a:lnSpc>
              <a:buFont typeface="Arial"/>
              <a:buChar char="•"/>
            </a:pPr>
            <a:r>
              <a:rPr lang="en-US" sz="2599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Identify Key Predictors: Analyze the influence of temperature, season, humidity, and holiday status on demand.</a:t>
            </a:r>
          </a:p>
          <a:p>
            <a:pPr marL="561339" lvl="1" indent="-280669" algn="l">
              <a:lnSpc>
                <a:spcPts val="3717"/>
              </a:lnSpc>
              <a:buFont typeface="Arial"/>
              <a:buChar char="•"/>
            </a:pPr>
            <a:r>
              <a:rPr lang="en-US" sz="2599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Build an End-to-End Pipeline: Cover data preprocessing, </a:t>
            </a:r>
          </a:p>
          <a:p>
            <a:pPr algn="l">
              <a:lnSpc>
                <a:spcPts val="3717"/>
              </a:lnSpc>
            </a:pPr>
            <a:r>
              <a:rPr lang="en-US" sz="2599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      feature engineering, model training, and saving artifacts.</a:t>
            </a:r>
          </a:p>
          <a:p>
            <a:pPr marL="561339" lvl="1" indent="-280669" algn="l">
              <a:lnSpc>
                <a:spcPts val="3717"/>
              </a:lnSpc>
              <a:buFont typeface="Arial"/>
              <a:buChar char="•"/>
            </a:pPr>
            <a:r>
              <a:rPr lang="en-US" sz="2599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Deploy: Create a </a:t>
            </a:r>
            <a:r>
              <a:rPr lang="en-US" sz="2599" b="1" dirty="0" err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Streamlit</a:t>
            </a:r>
            <a:r>
              <a:rPr lang="en-US" sz="2599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web application for real-time</a:t>
            </a:r>
          </a:p>
          <a:p>
            <a:pPr algn="l">
              <a:lnSpc>
                <a:spcPts val="3717"/>
              </a:lnSpc>
            </a:pPr>
            <a:r>
              <a:rPr lang="en-US" sz="2599" b="1" dirty="0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       demand prediction.</a:t>
            </a:r>
          </a:p>
          <a:p>
            <a:pPr algn="just">
              <a:lnSpc>
                <a:spcPts val="3717"/>
              </a:lnSpc>
            </a:pPr>
            <a:endParaRPr lang="en-US" sz="2599" b="1" dirty="0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10630" y="8218195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Visual Suggestion: A simple flow chart showing the pipeline: </a:t>
            </a:r>
          </a:p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Data → Preprocessing -&gt; Model Training -&gt; Prediction -&gt; Streamlit App.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551516" y="393690"/>
            <a:ext cx="9397023" cy="4434238"/>
            <a:chOff x="0" y="0"/>
            <a:chExt cx="1091884" cy="51523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91884" cy="515235"/>
            </a:xfrm>
            <a:custGeom>
              <a:avLst/>
              <a:gdLst/>
              <a:ahLst/>
              <a:cxnLst/>
              <a:rect l="l" t="t" r="r" b="b"/>
              <a:pathLst>
                <a:path w="1091884" h="515235">
                  <a:moveTo>
                    <a:pt x="203200" y="0"/>
                  </a:moveTo>
                  <a:lnTo>
                    <a:pt x="1091884" y="0"/>
                  </a:lnTo>
                  <a:lnTo>
                    <a:pt x="888684" y="515235"/>
                  </a:lnTo>
                  <a:lnTo>
                    <a:pt x="0" y="515235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t="-22890" b="-1851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5685025" y="-143830"/>
            <a:ext cx="7088753" cy="1122361"/>
            <a:chOff x="0" y="-114300"/>
            <a:chExt cx="1866996" cy="295601"/>
          </a:xfrm>
        </p:grpSpPr>
        <p:sp>
          <p:nvSpPr>
            <p:cNvPr id="5" name="Freeform 5"/>
            <p:cNvSpPr/>
            <p:nvPr/>
          </p:nvSpPr>
          <p:spPr>
            <a:xfrm>
              <a:off x="0" y="-32751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14300"/>
              <a:ext cx="1866995" cy="2956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861"/>
                </a:lnSpc>
              </a:pPr>
              <a:r>
                <a:rPr lang="en-US" sz="2700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Dataset &amp; Key Features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556356" y="4827929"/>
            <a:ext cx="6995160" cy="5459071"/>
            <a:chOff x="0" y="0"/>
            <a:chExt cx="812800" cy="6343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634315"/>
            </a:xfrm>
            <a:custGeom>
              <a:avLst/>
              <a:gdLst/>
              <a:ahLst/>
              <a:cxnLst/>
              <a:rect l="l" t="t" r="r" b="b"/>
              <a:pathLst>
                <a:path w="812800" h="634315">
                  <a:moveTo>
                    <a:pt x="203200" y="0"/>
                  </a:moveTo>
                  <a:lnTo>
                    <a:pt x="812800" y="0"/>
                  </a:lnTo>
                  <a:lnTo>
                    <a:pt x="609600" y="634315"/>
                  </a:lnTo>
                  <a:lnTo>
                    <a:pt x="0" y="634315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3"/>
              <a:stretch>
                <a:fillRect l="-8477" r="-8477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255910" y="1353611"/>
            <a:ext cx="7596052" cy="853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32"/>
              </a:lnSpc>
            </a:pPr>
            <a:r>
              <a:rPr lang="en-US" sz="24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Dataset: UCI Bike Sharing Dataset (2 years of rental activity in Washington D.C., 2018–2019).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5910" y="2894673"/>
            <a:ext cx="7596052" cy="853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32"/>
              </a:lnSpc>
            </a:pPr>
            <a:r>
              <a:rPr lang="en-US" sz="24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Target Variable: cnt (Total count of rented bikes - our prediction target).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551516" y="5034313"/>
            <a:ext cx="10444517" cy="2568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2"/>
              </a:lnSpc>
            </a:pPr>
            <a:r>
              <a:rPr lang="en-US" sz="24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Feature Categories:</a:t>
            </a:r>
          </a:p>
          <a:p>
            <a:pPr marL="518160" lvl="1" indent="-259080" algn="l">
              <a:lnSpc>
                <a:spcPts val="3432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Temporal/Calendar: season, yr (2011/2012), mnth, weekday, holiday, workingday.</a:t>
            </a:r>
          </a:p>
          <a:p>
            <a:pPr marL="518160" lvl="1" indent="-259080" algn="l">
              <a:lnSpc>
                <a:spcPts val="3432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Weather/Environmental: weathersit (Categorical: Clear-&gt;  Severe), temp (normalized), hum (normalized), windspeed (normalized).</a:t>
            </a:r>
          </a:p>
          <a:p>
            <a:pPr algn="just">
              <a:lnSpc>
                <a:spcPts val="3432"/>
              </a:lnSpc>
            </a:pPr>
            <a:endParaRPr lang="en-US" sz="2400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343756" y="7490789"/>
            <a:ext cx="10444517" cy="25683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32"/>
              </a:lnSpc>
            </a:pPr>
            <a:r>
              <a:rPr lang="en-US" sz="24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Data Preparation (Preprocessing):</a:t>
            </a:r>
          </a:p>
          <a:p>
            <a:pPr marL="518160" lvl="1" indent="-259080" algn="just">
              <a:lnSpc>
                <a:spcPts val="3432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Encoding: Converting categorical features (like season, weekday) to numeric format (One-Hot Encoding)</a:t>
            </a:r>
          </a:p>
          <a:p>
            <a:pPr marL="518160" lvl="1" indent="-259080" algn="just">
              <a:lnSpc>
                <a:spcPts val="3432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Scaling: Standardizing numerical features (temp, hum, windspeed) using StandardScaler to prevent bias.</a:t>
            </a:r>
          </a:p>
          <a:p>
            <a:pPr marL="518160" lvl="1" indent="-259080" algn="just">
              <a:lnSpc>
                <a:spcPts val="3432"/>
              </a:lnSpc>
              <a:buFont typeface="Arial"/>
              <a:buChar char="•"/>
            </a:pPr>
            <a:r>
              <a:rPr lang="en-US" sz="2400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Splitting: Separating into 80% Training and 20% Testing sets.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38200" y="-92790"/>
            <a:ext cx="7088753" cy="1122361"/>
            <a:chOff x="0" y="-114300"/>
            <a:chExt cx="1866996" cy="295601"/>
          </a:xfrm>
        </p:grpSpPr>
        <p:sp>
          <p:nvSpPr>
            <p:cNvPr id="3" name="Freeform 3"/>
            <p:cNvSpPr/>
            <p:nvPr/>
          </p:nvSpPr>
          <p:spPr>
            <a:xfrm>
              <a:off x="0" y="-30586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1866995" cy="2956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861"/>
                </a:lnSpc>
              </a:pPr>
              <a:r>
                <a:rPr lang="en-US" sz="2700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Demand Trends: What Drives Rentals?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804758" y="440537"/>
            <a:ext cx="10286654" cy="9713729"/>
            <a:chOff x="0" y="0"/>
            <a:chExt cx="910300" cy="8596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10300" cy="859600"/>
            </a:xfrm>
            <a:custGeom>
              <a:avLst/>
              <a:gdLst/>
              <a:ahLst/>
              <a:cxnLst/>
              <a:rect l="l" t="t" r="r" b="b"/>
              <a:pathLst>
                <a:path w="910300" h="859600">
                  <a:moveTo>
                    <a:pt x="455150" y="0"/>
                  </a:moveTo>
                  <a:lnTo>
                    <a:pt x="910300" y="429800"/>
                  </a:lnTo>
                  <a:lnTo>
                    <a:pt x="455150" y="859600"/>
                  </a:lnTo>
                  <a:lnTo>
                    <a:pt x="0" y="429800"/>
                  </a:lnTo>
                  <a:lnTo>
                    <a:pt x="455150" y="0"/>
                  </a:lnTo>
                  <a:close/>
                </a:path>
              </a:pathLst>
            </a:custGeom>
            <a:blipFill>
              <a:blip r:embed="rId2"/>
              <a:stretch>
                <a:fillRect l="-20758" r="-20758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1028700" y="1489225"/>
            <a:ext cx="6042859" cy="457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Key Findings (Preprocessing Results):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65610" y="2499412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Seasonality: Highest demand in Fall (Season 3), followed closely by Summer. Lowest in Spring.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65610" y="4219321"/>
            <a:ext cx="9336557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Annual Growth: Demand increased from Year 0 (2018) to Year 1 (2019)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5610" y="5790212"/>
            <a:ext cx="9764248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Weather Impact: Demand significantly decreases as weather worsens (Highest in Category 1: Clear)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65610" y="7361102"/>
            <a:ext cx="11362461" cy="1390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Weekly Trend: Peak demand occurs on Friday. The difference between working days and non-working days is slight, showing consistent weekly usage.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25488" y="-94531"/>
            <a:ext cx="7088753" cy="1158527"/>
            <a:chOff x="0" y="-123825"/>
            <a:chExt cx="1866996" cy="305126"/>
          </a:xfrm>
        </p:grpSpPr>
        <p:sp>
          <p:nvSpPr>
            <p:cNvPr id="3" name="Freeform 3"/>
            <p:cNvSpPr/>
            <p:nvPr/>
          </p:nvSpPr>
          <p:spPr>
            <a:xfrm>
              <a:off x="0" y="-32102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23825"/>
              <a:ext cx="1866995" cy="305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03"/>
                </a:lnSpc>
              </a:pPr>
              <a:r>
                <a:rPr lang="en-US" sz="2799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Regression Models: Linear vs. Ensemble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985027" y="2351790"/>
            <a:ext cx="7528073" cy="7935210"/>
            <a:chOff x="0" y="0"/>
            <a:chExt cx="812800" cy="85675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56758"/>
            </a:xfrm>
            <a:custGeom>
              <a:avLst/>
              <a:gdLst/>
              <a:ahLst/>
              <a:cxnLst/>
              <a:rect l="l" t="t" r="r" b="b"/>
              <a:pathLst>
                <a:path w="812800" h="856758">
                  <a:moveTo>
                    <a:pt x="0" y="0"/>
                  </a:moveTo>
                  <a:lnTo>
                    <a:pt x="812800" y="0"/>
                  </a:lnTo>
                  <a:lnTo>
                    <a:pt x="812800" y="856758"/>
                  </a:lnTo>
                  <a:lnTo>
                    <a:pt x="0" y="856758"/>
                  </a:lnTo>
                  <a:close/>
                </a:path>
              </a:pathLst>
            </a:custGeom>
            <a:blipFill>
              <a:blip r:embed="rId2"/>
              <a:stretch>
                <a:fillRect t="-21087" b="-21087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698374" y="1490163"/>
            <a:ext cx="3139064" cy="457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Models Evaluated: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91049" y="2157167"/>
            <a:ext cx="10068878" cy="1390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Linear Models: Linear Regression, Lasso (L1 Regularization for feature selection), Ridge (L2 Regularization for overfitting).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98374" y="3762121"/>
            <a:ext cx="10068878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Tree-Based Models: Decision Tree Regressor, Random Forest Regressor, Gradient Boosting Regressor.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98374" y="5076825"/>
            <a:ext cx="10068878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Performance Metric: RMSE (Root Mean Squared Error) and R² Score (Coefficient of Determination).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91049" y="6391529"/>
            <a:ext cx="4332096" cy="457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Training Results Summary: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98374" y="7058533"/>
            <a:ext cx="10068878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Linear Models: R² approx 0.846, RMSE approx</a:t>
            </a:r>
            <a:r>
              <a:rPr lang="en-US" sz="25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726</a:t>
            </a:r>
            <a:r>
              <a:rPr lang="en-US" sz="25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 (Limited by linear assumption).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1049" y="8192262"/>
            <a:ext cx="10068878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Decision Tree: R² approx 0.864, RMSE approx 681(Better, captured non-linearity).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91049" y="9191625"/>
            <a:ext cx="10068878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oboto Bold"/>
                <a:ea typeface="Roboto Bold"/>
                <a:cs typeface="Roboto Bold"/>
                <a:sym typeface="Roboto Bold"/>
              </a:rPr>
              <a:t>Random Forest (The Winner): R² approx 0.9094, RMSE approx 556.99.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80621" y="-185870"/>
            <a:ext cx="7088753" cy="1122361"/>
            <a:chOff x="0" y="-114300"/>
            <a:chExt cx="1866996" cy="295601"/>
          </a:xfrm>
        </p:grpSpPr>
        <p:sp>
          <p:nvSpPr>
            <p:cNvPr id="3" name="Freeform 3"/>
            <p:cNvSpPr/>
            <p:nvPr/>
          </p:nvSpPr>
          <p:spPr>
            <a:xfrm>
              <a:off x="0" y="-40107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1866995" cy="2956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861"/>
                </a:lnSpc>
              </a:pPr>
              <a:r>
                <a:rPr lang="en-US" sz="2700" dirty="0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 Final Selection: Why Random Forest Wins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6011031"/>
            <a:ext cx="4742089" cy="3247269"/>
            <a:chOff x="0" y="0"/>
            <a:chExt cx="734674" cy="50308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34674" cy="503087"/>
            </a:xfrm>
            <a:custGeom>
              <a:avLst/>
              <a:gdLst/>
              <a:ahLst/>
              <a:cxnLst/>
              <a:rect l="l" t="t" r="r" b="b"/>
              <a:pathLst>
                <a:path w="734674" h="503087">
                  <a:moveTo>
                    <a:pt x="0" y="0"/>
                  </a:moveTo>
                  <a:lnTo>
                    <a:pt x="734674" y="0"/>
                  </a:lnTo>
                  <a:lnTo>
                    <a:pt x="734674" y="503087"/>
                  </a:lnTo>
                  <a:lnTo>
                    <a:pt x="0" y="503087"/>
                  </a:lnTo>
                  <a:close/>
                </a:path>
              </a:pathLst>
            </a:custGeom>
            <a:blipFill>
              <a:blip r:embed="rId2"/>
              <a:stretch>
                <a:fillRect l="-1294" r="-1294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1028700"/>
            <a:ext cx="4742089" cy="4847980"/>
            <a:chOff x="0" y="0"/>
            <a:chExt cx="734674" cy="75107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34674" cy="751079"/>
            </a:xfrm>
            <a:custGeom>
              <a:avLst/>
              <a:gdLst/>
              <a:ahLst/>
              <a:cxnLst/>
              <a:rect l="l" t="t" r="r" b="b"/>
              <a:pathLst>
                <a:path w="734674" h="751079">
                  <a:moveTo>
                    <a:pt x="0" y="0"/>
                  </a:moveTo>
                  <a:lnTo>
                    <a:pt x="734674" y="0"/>
                  </a:lnTo>
                  <a:lnTo>
                    <a:pt x="734674" y="751079"/>
                  </a:lnTo>
                  <a:lnTo>
                    <a:pt x="0" y="751079"/>
                  </a:lnTo>
                  <a:close/>
                </a:path>
              </a:pathLst>
            </a:custGeom>
            <a:blipFill>
              <a:blip r:embed="rId3"/>
              <a:stretch>
                <a:fillRect t="-42353" b="-4461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6028180" y="1793853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Performance: Achieved the highest R² (0.9094) and lowest RMSE (556.99) on the training set.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28180" y="3575394"/>
            <a:ext cx="11872960" cy="1857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Key Advantage: Random Forest is an ensemble method (multiple decision trees) that is robust to noise and excels at capturing complex, non-linear interactions between features (like how temperature, season, and working day interact).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028180" y="6126538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Conclusion: Ensemble models are most suitable for this type of complex prediction problem.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028180" y="7907967"/>
            <a:ext cx="11872960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Testing Phase: The model performed consistently on unseen data, confirming its strong generalization capability.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105767" y="871130"/>
            <a:ext cx="7182233" cy="5143500"/>
            <a:chOff x="0" y="0"/>
            <a:chExt cx="1112716" cy="79686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2716" cy="796863"/>
            </a:xfrm>
            <a:custGeom>
              <a:avLst/>
              <a:gdLst/>
              <a:ahLst/>
              <a:cxnLst/>
              <a:rect l="l" t="t" r="r" b="b"/>
              <a:pathLst>
                <a:path w="1112716" h="796863">
                  <a:moveTo>
                    <a:pt x="0" y="0"/>
                  </a:moveTo>
                  <a:lnTo>
                    <a:pt x="1112716" y="0"/>
                  </a:lnTo>
                  <a:lnTo>
                    <a:pt x="1112716" y="796863"/>
                  </a:lnTo>
                  <a:lnTo>
                    <a:pt x="0" y="796863"/>
                  </a:lnTo>
                  <a:close/>
                </a:path>
              </a:pathLst>
            </a:custGeom>
            <a:blipFill>
              <a:blip r:embed="rId2"/>
              <a:stretch>
                <a:fillRect t="-81063" b="-489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2221246" y="-129827"/>
            <a:ext cx="7088753" cy="1158527"/>
            <a:chOff x="0" y="-123825"/>
            <a:chExt cx="1866996" cy="305126"/>
          </a:xfrm>
        </p:grpSpPr>
        <p:sp>
          <p:nvSpPr>
            <p:cNvPr id="5" name="Freeform 5"/>
            <p:cNvSpPr/>
            <p:nvPr/>
          </p:nvSpPr>
          <p:spPr>
            <a:xfrm>
              <a:off x="0" y="-33474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23825"/>
              <a:ext cx="1866995" cy="3051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03"/>
                </a:lnSpc>
              </a:pPr>
              <a:r>
                <a:rPr lang="en-US" sz="2799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Testing Phase: Validating Generalization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6986741" y="6331559"/>
            <a:ext cx="11301259" cy="3955441"/>
          </a:xfrm>
          <a:custGeom>
            <a:avLst/>
            <a:gdLst/>
            <a:ahLst/>
            <a:cxnLst/>
            <a:rect l="l" t="t" r="r" b="b"/>
            <a:pathLst>
              <a:path w="11301259" h="3955441">
                <a:moveTo>
                  <a:pt x="0" y="0"/>
                </a:moveTo>
                <a:lnTo>
                  <a:pt x="11301259" y="0"/>
                </a:lnTo>
                <a:lnTo>
                  <a:pt x="11301259" y="3955441"/>
                </a:lnTo>
                <a:lnTo>
                  <a:pt x="0" y="39554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98080" y="1343652"/>
            <a:ext cx="10907687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Procedure: Models were validated on the 20% unseen test data to ensure they learned relationships, not just memorized the training patterns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98080" y="2908791"/>
            <a:ext cx="10907687" cy="1390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Consistency is Key: The test data underwent the exact same preprocessing (One-Hot Encoding, Feature Scaling with the saved scaler) to prevent input mismatch.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98080" y="4940655"/>
            <a:ext cx="10907687" cy="1390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Residual Plot Insight: The plot shows the difference (Actual - Predicted) scattered around zero, indicating the model's errors are generally small and unbiased across the test period.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15000" y="-85864"/>
            <a:ext cx="7125624" cy="1122361"/>
            <a:chOff x="0" y="-114300"/>
            <a:chExt cx="1876707" cy="295601"/>
          </a:xfrm>
        </p:grpSpPr>
        <p:sp>
          <p:nvSpPr>
            <p:cNvPr id="3" name="Freeform 3"/>
            <p:cNvSpPr/>
            <p:nvPr/>
          </p:nvSpPr>
          <p:spPr>
            <a:xfrm>
              <a:off x="9711" y="-34596"/>
              <a:ext cx="1866996" cy="181301"/>
            </a:xfrm>
            <a:custGeom>
              <a:avLst/>
              <a:gdLst/>
              <a:ahLst/>
              <a:cxnLst/>
              <a:rect l="l" t="t" r="r" b="b"/>
              <a:pathLst>
                <a:path w="1866996" h="181301">
                  <a:moveTo>
                    <a:pt x="0" y="0"/>
                  </a:moveTo>
                  <a:lnTo>
                    <a:pt x="1866996" y="0"/>
                  </a:lnTo>
                  <a:lnTo>
                    <a:pt x="1866996" y="181301"/>
                  </a:lnTo>
                  <a:lnTo>
                    <a:pt x="0" y="181301"/>
                  </a:lnTo>
                  <a:close/>
                </a:path>
              </a:pathLst>
            </a:custGeom>
            <a:solidFill>
              <a:srgbClr val="504327">
                <a:alpha val="78824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1866995" cy="2956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861"/>
                </a:lnSpc>
              </a:pPr>
              <a:r>
                <a:rPr lang="en-US" sz="2700">
                  <a:solidFill>
                    <a:srgbClr val="FFFFFF">
                      <a:alpha val="78824"/>
                    </a:srgbClr>
                  </a:solidFill>
                  <a:latin typeface="Futura"/>
                  <a:ea typeface="Futura"/>
                  <a:cs typeface="Futura"/>
                  <a:sym typeface="Futura"/>
                </a:rPr>
                <a:t>Real-World Application: The Streamlit Interface</a:t>
              </a:r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1206612"/>
            <a:ext cx="10535918" cy="5338129"/>
          </a:xfrm>
          <a:custGeom>
            <a:avLst/>
            <a:gdLst/>
            <a:ahLst/>
            <a:cxnLst/>
            <a:rect l="l" t="t" r="r" b="b"/>
            <a:pathLst>
              <a:path w="10535918" h="5338129">
                <a:moveTo>
                  <a:pt x="0" y="0"/>
                </a:moveTo>
                <a:lnTo>
                  <a:pt x="10535918" y="0"/>
                </a:lnTo>
                <a:lnTo>
                  <a:pt x="10535918" y="5338129"/>
                </a:lnTo>
                <a:lnTo>
                  <a:pt x="0" y="53381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59" t="-5060" r="-3204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6544741"/>
            <a:ext cx="10535918" cy="4124960"/>
          </a:xfrm>
          <a:custGeom>
            <a:avLst/>
            <a:gdLst/>
            <a:ahLst/>
            <a:cxnLst/>
            <a:rect l="l" t="t" r="r" b="b"/>
            <a:pathLst>
              <a:path w="10535918" h="4124960">
                <a:moveTo>
                  <a:pt x="0" y="0"/>
                </a:moveTo>
                <a:lnTo>
                  <a:pt x="10535918" y="0"/>
                </a:lnTo>
                <a:lnTo>
                  <a:pt x="10535918" y="4124959"/>
                </a:lnTo>
                <a:lnTo>
                  <a:pt x="0" y="41249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91" r="-4273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535918" y="7864813"/>
            <a:ext cx="7752082" cy="2422187"/>
          </a:xfrm>
          <a:custGeom>
            <a:avLst/>
            <a:gdLst/>
            <a:ahLst/>
            <a:cxnLst/>
            <a:rect l="l" t="t" r="r" b="b"/>
            <a:pathLst>
              <a:path w="7752082" h="2422187">
                <a:moveTo>
                  <a:pt x="0" y="0"/>
                </a:moveTo>
                <a:lnTo>
                  <a:pt x="7752082" y="0"/>
                </a:lnTo>
                <a:lnTo>
                  <a:pt x="7752082" y="2422187"/>
                </a:lnTo>
                <a:lnTo>
                  <a:pt x="0" y="24221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4404" r="-56187" b="-39284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806908" y="1398304"/>
            <a:ext cx="7210103" cy="924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Technology: Built using Streamlit, a Python library for fast web app deployment.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806908" y="2781173"/>
            <a:ext cx="7210103" cy="4657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17"/>
              </a:lnSpc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Functionality:</a:t>
            </a:r>
          </a:p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Allows users to input ride conditions (Season, Month, Weather Situation, Temperature, Humidity, etc.).</a:t>
            </a:r>
          </a:p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Uses the saved best model (Random Forest) to generate an estimated demand.</a:t>
            </a:r>
          </a:p>
          <a:p>
            <a:pPr marL="561339" lvl="1" indent="-280669" algn="just">
              <a:lnSpc>
                <a:spcPts val="3717"/>
              </a:lnSpc>
              <a:buFont typeface="Arial"/>
              <a:buChar char="•"/>
            </a:pPr>
            <a:r>
              <a:rPr lang="en-US" sz="2599" b="1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Output: Provides a clear, estimated count of bike rentals (e.g., "Estimated Bike Rentals: 2223 bikes")</a:t>
            </a:r>
          </a:p>
          <a:p>
            <a:pPr algn="just">
              <a:lnSpc>
                <a:spcPts val="3717"/>
              </a:lnSpc>
            </a:pPr>
            <a:endParaRPr lang="en-US" sz="2599" b="1">
              <a:solidFill>
                <a:srgbClr val="FFFFFF"/>
              </a:solidFill>
              <a:latin typeface="Raleway Bold"/>
              <a:ea typeface="Raleway Bold"/>
              <a:cs typeface="Raleway Bold"/>
              <a:sym typeface="Raleway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958</Words>
  <Application>Microsoft Office PowerPoint</Application>
  <PresentationFormat>Custom</PresentationFormat>
  <Paragraphs>69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Raleway Bold</vt:lpstr>
      <vt:lpstr>Raleway</vt:lpstr>
      <vt:lpstr>Roboto</vt:lpstr>
      <vt:lpstr>Futura</vt:lpstr>
      <vt:lpstr>Calibri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BIKE SHARING DEMAND PREDICTION</dc:title>
  <cp:lastModifiedBy>Preetham N</cp:lastModifiedBy>
  <cp:revision>2</cp:revision>
  <dcterms:created xsi:type="dcterms:W3CDTF">2006-08-16T00:00:00Z</dcterms:created>
  <dcterms:modified xsi:type="dcterms:W3CDTF">2025-12-07T18:18:39Z</dcterms:modified>
  <dc:identifier>DAG62LeKCgY</dc:identifier>
</cp:coreProperties>
</file>

<file path=docProps/thumbnail.jpeg>
</file>